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71" r:id="rId13"/>
    <p:sldId id="265" r:id="rId14"/>
    <p:sldId id="266" r:id="rId15"/>
    <p:sldId id="272" r:id="rId16"/>
    <p:sldId id="267" r:id="rId17"/>
    <p:sldId id="268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AF1D8-85C3-42BE-813C-FD5138416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8EFAC6-001F-42BC-9463-FED17E02A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678300-81E9-4D0D-8352-E913EAA1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B0B1F3-7B6D-4D55-9C6F-15E0F09B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4F7BA4-38D9-4483-9159-008A73F4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46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D3ECE-A957-49FD-847B-7162EEF2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38C2461-CBE6-47F6-A8CC-6AB4C081C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E58C54-8455-4FD1-819D-33994B80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F23B31-47AA-4865-860C-62B25463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142D77-3EDB-4461-BAB4-176574E6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296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3BE861-FEAD-49C5-864A-624703856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ACAD9F-320A-4EF8-BFEE-D26A4E52D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27D691-A532-4CF3-9A3B-D91A3905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B2AF02-27C1-436D-821A-3366D3192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F43FFE-41CD-40B3-AF03-9B45C42C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21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D7DCA-618D-4C86-8BF1-00ACEC176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A953B3-3578-4D56-881F-6CF21D987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F8617F-984E-4DD6-9AEC-B61B2976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519251-E764-407B-91B3-53CB8794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FEC1B6-65FD-40BD-BE28-83140EC0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83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E19486-B4F0-49D4-B5B6-4BF17816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D923EB-5154-4B37-A1C7-2AD20DC7D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0EE946-8DCC-4C38-BD70-CED3771AD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694564-D127-4CD4-AC44-6DCC48E8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10F984-B7E8-44F4-8F2F-71CBBEE1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89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8F730A-A7E6-4F04-9E42-CE19CEDF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0335A2-971C-47D4-B146-0A88FEDBC5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C51E54A-A4E5-4371-A3CD-203772B65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1D831A-E2EB-4B4F-9FEC-8C416433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5FDA5A-EEFD-4F9C-A590-93218B0E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B4F169-BDD8-47DB-9B7A-ED665DDF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682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6BA1AA-5BC3-41ED-8E89-DFFE56E0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AB23B7A-4AEE-455F-9978-BD26542D8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EBF5F6-DC68-4B90-8EFF-537E4D376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B394309-D43C-4AF5-A277-66BCBE920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D757800-9863-4FB3-99A4-AAE519388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CD800C-CFDC-4B9F-B4DB-31E760D73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E0C55C8-3CAF-4F6D-88BE-0C6771A9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BA60ED7-6434-4C77-9671-F0924B16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07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53DEFA-34CE-4E74-9F3C-2010CBC4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644314-1586-47D2-91C2-4B834D63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01DF7E-2018-4EFC-A0F5-BED96577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7567BB7-5B82-467E-830C-42D89736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81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23ADE0-7BDC-4882-BCC5-B99BD646F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DC9BC93-EA76-46D4-8CB0-16DF94FF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550072-F926-4223-BF3D-55E578D0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223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513FFE-C9C5-4555-9026-9A5E934E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3E7C1-D031-4696-A3BB-40359ACB8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25C2ED-4AD6-4170-8B17-1011AFF03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D7F0C5-9CB8-4913-87C7-29BC3FCA0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4BF062-D4A7-4FD4-8AB1-8A1D9FCF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1A2DA1-E84D-4D2B-91C9-263D5A75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121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9E454-64DA-463C-9927-46F8F9CA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F512CB0-D0D8-4304-84EC-30CA892E18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ADEEFD8-4A75-4BFE-AC45-373B0D718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0864370-1874-42EA-80B3-F0CB62D2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A27046-93EF-4A72-8CE8-E9CF73F6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CDC0DC-B2C4-4D98-B8D1-CEC238E2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895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29386-0E1C-4C06-8745-F5600110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FA3BF0-0F5B-43C3-B109-AB9B2451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EA326E-46B2-4B9D-B1A4-9361ECC5E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BC1BE-ACB9-4006-989F-2F9F77B8AE36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9B2A21-D5EA-438C-B350-70C20F214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68ACE2-36CC-4926-80F2-027B24A54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8E3E7-6F39-40DA-8E02-8DD6861378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7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4563F-73E7-49F4-BF92-FBB4AF445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Анализ аномалий в поголовье крупного рогатого скота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738D8E-7DB2-4F57-985A-695AB6E1A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15686"/>
            <a:ext cx="5485486" cy="10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9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19F31F1-3795-4D0B-A2F1-0F8BEC2056A6}"/>
              </a:ext>
            </a:extLst>
          </p:cNvPr>
          <p:cNvSpPr txBox="1">
            <a:spLocks/>
          </p:cNvSpPr>
          <p:nvPr/>
        </p:nvSpPr>
        <p:spPr>
          <a:xfrm>
            <a:off x="838201" y="172123"/>
            <a:ext cx="397046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b="1" dirty="0">
                <a:solidFill>
                  <a:srgbClr val="0070C0"/>
                </a:solidFill>
              </a:rPr>
              <a:t>Метод</a:t>
            </a:r>
            <a:r>
              <a:rPr lang="en-US" sz="3200" b="1" dirty="0">
                <a:solidFill>
                  <a:srgbClr val="0070C0"/>
                </a:solidFill>
              </a:rPr>
              <a:t> One-Class SVM</a:t>
            </a:r>
            <a:endParaRPr lang="ru-RU" sz="3200" b="1" dirty="0">
              <a:solidFill>
                <a:srgbClr val="0070C0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52EC32C8-A4FD-4EFE-AB50-38987DEAC46E}"/>
              </a:ext>
            </a:extLst>
          </p:cNvPr>
          <p:cNvSpPr txBox="1">
            <a:spLocks/>
          </p:cNvSpPr>
          <p:nvPr/>
        </p:nvSpPr>
        <p:spPr>
          <a:xfrm>
            <a:off x="516367" y="897162"/>
            <a:ext cx="4418874" cy="5788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dirty="0"/>
              <a:t>Данный метод сгруппировал поголовье в </a:t>
            </a:r>
            <a:r>
              <a:rPr lang="en-US" sz="1600" dirty="0"/>
              <a:t>2</a:t>
            </a:r>
            <a:r>
              <a:rPr lang="ru-RU" sz="1600" dirty="0"/>
              <a:t> кластера, на изображении – визуальное представление на двумерной плоскости всех анализируемых параметров поголовья. Цветами выделены обнаруженные кластеры.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0 -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8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8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.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4 %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1 -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1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.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9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6 %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921E4C-688B-4228-84B4-B0AFFCD95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77" y="0"/>
            <a:ext cx="703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12E30B8-C788-43E8-9C5C-700049417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99729" cy="62457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70C0"/>
                </a:solidFill>
              </a:rPr>
              <a:t>Интерпретация метода</a:t>
            </a:r>
            <a:r>
              <a:rPr lang="en-US" sz="3200" b="1" dirty="0">
                <a:solidFill>
                  <a:srgbClr val="0070C0"/>
                </a:solidFill>
              </a:rPr>
              <a:t> One-Class SVM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8F1796-8642-4FF7-9399-AC890C805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0" y="989704"/>
            <a:ext cx="5870309" cy="440608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4D5514-DFC2-47DC-88BD-6DB3BEDE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73" y="989704"/>
            <a:ext cx="4462563" cy="434017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DB7452-3636-4D33-8C6F-E51C41DAF3ED}"/>
              </a:ext>
            </a:extLst>
          </p:cNvPr>
          <p:cNvSpPr/>
          <p:nvPr/>
        </p:nvSpPr>
        <p:spPr>
          <a:xfrm>
            <a:off x="502660" y="5395784"/>
            <a:ext cx="10855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Анализ диаграмм распределения среднего надоя и упитанности показывает, что для среднего надоя характер распределений схож, для упитанности это не так, разброс значений отличается между кластерами. В кластере 1 есть более 400 животных со средним надоем около 0 л (первый пик на левой диаграмме) – такой же характер наблюдался в кластере 0, полученном методом </a:t>
            </a:r>
            <a:r>
              <a:rPr lang="en-US" dirty="0"/>
              <a:t>K-Means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096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ABB8A0-56C4-46D3-813E-456E30141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11" y="174094"/>
            <a:ext cx="6544916" cy="6509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03D88-3ABB-49A8-AD81-ABF7C5F30062}"/>
              </a:ext>
            </a:extLst>
          </p:cNvPr>
          <p:cNvSpPr txBox="1"/>
          <p:nvPr/>
        </p:nvSpPr>
        <p:spPr>
          <a:xfrm>
            <a:off x="547400" y="271849"/>
            <a:ext cx="4635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Построение матрицы корреляции для данного разбиения на группы показывает наиболее сильную корреляцию кластера с Случаями общих заболеваний и Вакцинациями – как и для метода </a:t>
            </a:r>
            <a:r>
              <a:rPr lang="en-US" sz="1600" dirty="0"/>
              <a:t>K-Means</a:t>
            </a:r>
            <a:r>
              <a:rPr lang="ru-RU" sz="1600" dirty="0"/>
              <a:t>.</a:t>
            </a:r>
            <a:r>
              <a:rPr lang="en-US" sz="1600" dirty="0"/>
              <a:t> </a:t>
            </a:r>
            <a:r>
              <a:rPr lang="ru-RU" sz="1600" dirty="0"/>
              <a:t>Диаграммы распределения для данных признаков представлены ниже: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06C82A-9D1B-4FB8-925A-9BFF40F4D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" y="1841509"/>
            <a:ext cx="5379046" cy="24876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B5AC55-662A-4A25-9358-95C4A8C50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" y="4370328"/>
            <a:ext cx="5379046" cy="248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05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6662CE0-7BD3-4FDC-B86C-F790CFC8B0BE}"/>
              </a:ext>
            </a:extLst>
          </p:cNvPr>
          <p:cNvSpPr txBox="1">
            <a:spLocks/>
          </p:cNvSpPr>
          <p:nvPr/>
        </p:nvSpPr>
        <p:spPr>
          <a:xfrm>
            <a:off x="838201" y="172123"/>
            <a:ext cx="397046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b="1" dirty="0">
                <a:solidFill>
                  <a:srgbClr val="0070C0"/>
                </a:solidFill>
              </a:rPr>
              <a:t>Метод</a:t>
            </a:r>
            <a:r>
              <a:rPr lang="en-US" sz="3200" b="1" dirty="0">
                <a:solidFill>
                  <a:srgbClr val="0070C0"/>
                </a:solidFill>
              </a:rPr>
              <a:t> DBSCAN</a:t>
            </a:r>
            <a:endParaRPr lang="ru-RU" sz="3200" b="1" dirty="0">
              <a:solidFill>
                <a:srgbClr val="0070C0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7BE3E2B2-070E-4DEB-B486-2F8BF3764A50}"/>
              </a:ext>
            </a:extLst>
          </p:cNvPr>
          <p:cNvSpPr txBox="1">
            <a:spLocks/>
          </p:cNvSpPr>
          <p:nvPr/>
        </p:nvSpPr>
        <p:spPr>
          <a:xfrm>
            <a:off x="516367" y="897162"/>
            <a:ext cx="4418874" cy="5788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dirty="0"/>
              <a:t>Данный метод сгруппировал поголовье в </a:t>
            </a:r>
            <a:r>
              <a:rPr lang="en-US" sz="1600" dirty="0"/>
              <a:t>4</a:t>
            </a:r>
            <a:r>
              <a:rPr lang="ru-RU" sz="1600" dirty="0"/>
              <a:t> кластера, на изображении – визуальное представление на двумерной плоскости всех анализируемых параметров поголовья. Цветами выделены обнаруженные кластеры.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</a:t>
            </a:r>
            <a:r>
              <a:rPr lang="en-US" sz="1600" dirty="0"/>
              <a:t>-1</a:t>
            </a:r>
            <a:r>
              <a:rPr lang="ru-RU" sz="1600" dirty="0"/>
              <a:t> -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14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.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69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</a:t>
            </a:r>
            <a:r>
              <a:rPr lang="en-US" sz="1600" dirty="0"/>
              <a:t>0</a:t>
            </a:r>
            <a:r>
              <a:rPr lang="ru-RU" sz="1600" dirty="0"/>
              <a:t> -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.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8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</a:t>
            </a:r>
            <a:r>
              <a:rPr lang="en-US" sz="1600" dirty="0"/>
              <a:t>1</a:t>
            </a:r>
            <a:r>
              <a:rPr lang="ru-RU" sz="1600" dirty="0"/>
              <a:t> -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71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.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42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</a:t>
            </a:r>
            <a:r>
              <a:rPr lang="en-US" sz="1600" dirty="0"/>
              <a:t>2</a:t>
            </a:r>
            <a:r>
              <a:rPr lang="ru-RU" sz="1600" dirty="0"/>
              <a:t> -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13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.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09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E9AC71-9C42-4DB1-BD0E-7F2BD4569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77" y="0"/>
            <a:ext cx="7030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3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EEDAD24-B37F-4F43-9D0D-A6827FDB6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48" y="157869"/>
            <a:ext cx="5537886" cy="62457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70C0"/>
                </a:solidFill>
              </a:rPr>
              <a:t>Интерпретация метода</a:t>
            </a:r>
            <a:r>
              <a:rPr lang="en-US" sz="3200" b="1" dirty="0">
                <a:solidFill>
                  <a:srgbClr val="0070C0"/>
                </a:solidFill>
              </a:rPr>
              <a:t> DBSCAN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13902A-5EB0-45ED-AE12-4A43DEE44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2" y="751138"/>
            <a:ext cx="6347899" cy="47645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4A726A-B8C9-4845-A243-6B978AB30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59" y="751138"/>
            <a:ext cx="4823899" cy="469160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3C2A65E-96AE-4FAC-AA75-46B34EE05853}"/>
              </a:ext>
            </a:extLst>
          </p:cNvPr>
          <p:cNvSpPr/>
          <p:nvPr/>
        </p:nvSpPr>
        <p:spPr>
          <a:xfrm>
            <a:off x="502660" y="5395784"/>
            <a:ext cx="10855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Анализ диаграмм распределения среднего надоя и упитанности показывает, что для среднего надоя характер распределений схож, для упитанности это не так, разброс значений отличается между кластерами. В кластере 1 есть более 400 животных со средним надоем около 0 л (первый пик на левой диаграмме) – такой же характер наблюдался в кластере 0, полученном методом </a:t>
            </a:r>
            <a:r>
              <a:rPr lang="en-US" dirty="0"/>
              <a:t>K-Means </a:t>
            </a:r>
            <a:r>
              <a:rPr lang="ru-RU" dirty="0"/>
              <a:t>и </a:t>
            </a:r>
            <a:r>
              <a:rPr lang="en-US" dirty="0"/>
              <a:t>One-Class SVM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07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73A4BC-548E-4022-A79E-AD35D0754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021" y="110570"/>
            <a:ext cx="6672649" cy="663686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A20921-9785-43F3-8083-3A032379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625"/>
            <a:ext cx="5450295" cy="25206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969A56-9788-4A83-87E5-C92375537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7377"/>
            <a:ext cx="5450295" cy="2520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5E5574-E239-4403-9524-6EC12F2B5535}"/>
              </a:ext>
            </a:extLst>
          </p:cNvPr>
          <p:cNvSpPr txBox="1"/>
          <p:nvPr/>
        </p:nvSpPr>
        <p:spPr>
          <a:xfrm>
            <a:off x="176697" y="143965"/>
            <a:ext cx="5227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Построение матрицы корреляции для данного разбиения на группы показывает наиболее сильную корреляцию кластера с Случаями общих заболеваний и Вакцинациями – как и для метода </a:t>
            </a:r>
            <a:r>
              <a:rPr lang="en-US" sz="1600" dirty="0"/>
              <a:t>K-Means </a:t>
            </a:r>
            <a:r>
              <a:rPr lang="ru-RU" sz="1600" dirty="0"/>
              <a:t>и </a:t>
            </a:r>
            <a:r>
              <a:rPr lang="en-US" sz="1600" dirty="0"/>
              <a:t>One-Class SVM</a:t>
            </a:r>
            <a:r>
              <a:rPr lang="ru-RU" sz="1600" dirty="0"/>
              <a:t>.</a:t>
            </a:r>
            <a:r>
              <a:rPr lang="en-US" sz="1600" dirty="0"/>
              <a:t> </a:t>
            </a:r>
            <a:r>
              <a:rPr lang="ru-RU" sz="1600" dirty="0"/>
              <a:t>Диаграммы распределения для данных признаков представлены ниже:</a:t>
            </a:r>
          </a:p>
        </p:txBody>
      </p:sp>
    </p:spTree>
    <p:extLst>
      <p:ext uri="{BB962C8B-B14F-4D97-AF65-F5344CB8AC3E}">
        <p14:creationId xmlns:p14="http://schemas.microsoft.com/office/powerpoint/2010/main" val="52866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0E51065-67B7-4092-91B9-F95D705B0AEB}"/>
              </a:ext>
            </a:extLst>
          </p:cNvPr>
          <p:cNvSpPr txBox="1">
            <a:spLocks/>
          </p:cNvSpPr>
          <p:nvPr/>
        </p:nvSpPr>
        <p:spPr>
          <a:xfrm>
            <a:off x="838201" y="172123"/>
            <a:ext cx="3970468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3200" b="1" dirty="0">
                <a:solidFill>
                  <a:srgbClr val="0070C0"/>
                </a:solidFill>
              </a:rPr>
              <a:t>Метод</a:t>
            </a:r>
            <a:r>
              <a:rPr lang="en-US" sz="3200" b="1" dirty="0">
                <a:solidFill>
                  <a:srgbClr val="0070C0"/>
                </a:solidFill>
              </a:rPr>
              <a:t> OPTICS</a:t>
            </a:r>
            <a:endParaRPr lang="ru-RU" sz="3200" b="1" dirty="0">
              <a:solidFill>
                <a:srgbClr val="0070C0"/>
              </a:solidFill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6C68E326-D251-4C67-831D-083FFF090A44}"/>
              </a:ext>
            </a:extLst>
          </p:cNvPr>
          <p:cNvSpPr txBox="1">
            <a:spLocks/>
          </p:cNvSpPr>
          <p:nvPr/>
        </p:nvSpPr>
        <p:spPr>
          <a:xfrm>
            <a:off x="516367" y="897162"/>
            <a:ext cx="4418874" cy="5788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dirty="0"/>
              <a:t>Данный метод сгруппировал поголовье в </a:t>
            </a:r>
            <a:r>
              <a:rPr lang="en-US" sz="1600" dirty="0"/>
              <a:t>6</a:t>
            </a:r>
            <a:r>
              <a:rPr lang="ru-RU" sz="1600" dirty="0"/>
              <a:t> кластеров, на изображении – визуальное представление на двумерной плоскости всех анализируемых параметров поголовья. Цветами выделены обнаруженные кластеры.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</a:t>
            </a:r>
            <a:r>
              <a:rPr lang="en-US" sz="1600" dirty="0"/>
              <a:t>-1</a:t>
            </a:r>
            <a:r>
              <a:rPr lang="ru-RU" sz="1600" dirty="0"/>
              <a:t>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75.76 %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</a:t>
            </a:r>
            <a:r>
              <a:rPr lang="en-US" sz="1600" dirty="0"/>
              <a:t>0</a:t>
            </a:r>
            <a:r>
              <a:rPr lang="ru-RU" sz="1600" dirty="0"/>
              <a:t> -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0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.41 %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</a:t>
            </a:r>
            <a:r>
              <a:rPr lang="en-US" sz="1600" dirty="0"/>
              <a:t>1</a:t>
            </a:r>
            <a:r>
              <a:rPr lang="ru-RU" sz="1600" dirty="0"/>
              <a:t>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0.35 %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</a:t>
            </a:r>
            <a:r>
              <a:rPr lang="en-US" sz="1600" dirty="0"/>
              <a:t>2</a:t>
            </a:r>
            <a:r>
              <a:rPr lang="ru-RU" sz="1600" dirty="0"/>
              <a:t>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0.16 %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3 -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2.06 %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4 - 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13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.1 %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435936-8C7A-4DC5-AEAC-FDB866CEA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38" y="0"/>
            <a:ext cx="7162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7A00FCC-0E42-4FEF-897B-F58A30A5FDA0}"/>
              </a:ext>
            </a:extLst>
          </p:cNvPr>
          <p:cNvSpPr txBox="1">
            <a:spLocks/>
          </p:cNvSpPr>
          <p:nvPr/>
        </p:nvSpPr>
        <p:spPr>
          <a:xfrm>
            <a:off x="706396" y="159179"/>
            <a:ext cx="5537886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Интерпретация метода</a:t>
            </a:r>
            <a:r>
              <a:rPr lang="en-US" sz="3200" b="1" dirty="0">
                <a:solidFill>
                  <a:srgbClr val="0070C0"/>
                </a:solidFill>
              </a:rPr>
              <a:t> OPTICS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0A6CDE-F581-4AC0-8213-98E1E4030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071"/>
            <a:ext cx="6557824" cy="49221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B01462-1926-4074-84D6-63AD80D4C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13" y="680071"/>
            <a:ext cx="4980437" cy="484384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35DDEA0-58F2-42A2-B7F1-538B26858A9D}"/>
              </a:ext>
            </a:extLst>
          </p:cNvPr>
          <p:cNvSpPr/>
          <p:nvPr/>
        </p:nvSpPr>
        <p:spPr>
          <a:xfrm>
            <a:off x="189622" y="5498492"/>
            <a:ext cx="10855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Анализ диаграмм распределения среднего надоя и упитанности показывает, что для среднего надоя характер распределений схож, для упитанности это не так, разброс значений отличается между кластерами. В кластере 1 есть более 400 животных со средним надоем около 0 л (первый пик на левой диаграмме) – такой же характер наблюдался в кластере 0, полученном методом </a:t>
            </a:r>
            <a:r>
              <a:rPr lang="en-US" dirty="0"/>
              <a:t>K-Means </a:t>
            </a:r>
            <a:r>
              <a:rPr lang="ru-RU" dirty="0"/>
              <a:t>и </a:t>
            </a:r>
            <a:r>
              <a:rPr lang="en-US" dirty="0"/>
              <a:t>One-Class SVM </a:t>
            </a:r>
            <a:r>
              <a:rPr lang="ru-RU" dirty="0"/>
              <a:t>и </a:t>
            </a:r>
            <a:r>
              <a:rPr lang="en-US" dirty="0"/>
              <a:t>DBSCAN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422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5C3EBA-6A89-417E-98AA-17935C318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75" y="0"/>
            <a:ext cx="68949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46AF4-402E-4C40-A4C3-112653EF2EBB}"/>
              </a:ext>
            </a:extLst>
          </p:cNvPr>
          <p:cNvSpPr txBox="1"/>
          <p:nvPr/>
        </p:nvSpPr>
        <p:spPr>
          <a:xfrm>
            <a:off x="176697" y="143965"/>
            <a:ext cx="5227324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/>
              <a:t>Построение матрицы корреляции для данного разбиения на группы показывает слабую корреляцию между признаками, наиболее из которых выделяется Средняя упитанность.</a:t>
            </a:r>
          </a:p>
        </p:txBody>
      </p:sp>
    </p:spTree>
    <p:extLst>
      <p:ext uri="{BB962C8B-B14F-4D97-AF65-F5344CB8AC3E}">
        <p14:creationId xmlns:p14="http://schemas.microsoft.com/office/powerpoint/2010/main" val="3346216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EFED074-5549-477E-872E-BCC4AE9EB59B}"/>
              </a:ext>
            </a:extLst>
          </p:cNvPr>
          <p:cNvSpPr txBox="1">
            <a:spLocks/>
          </p:cNvSpPr>
          <p:nvPr/>
        </p:nvSpPr>
        <p:spPr>
          <a:xfrm>
            <a:off x="706396" y="159179"/>
            <a:ext cx="5537886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Итоговый анализ кластеров</a:t>
            </a:r>
            <a:endParaRPr lang="ru-R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599EB-6128-4D88-BC2A-8EF05C16919D}"/>
              </a:ext>
            </a:extLst>
          </p:cNvPr>
          <p:cNvSpPr txBox="1"/>
          <p:nvPr/>
        </p:nvSpPr>
        <p:spPr>
          <a:xfrm>
            <a:off x="613302" y="783758"/>
            <a:ext cx="11067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Исходя из разбиения различными методами кластеризации стоит обратить внимание на: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Кластер 2 </a:t>
            </a:r>
            <a:r>
              <a:rPr lang="en-US" sz="1600" dirty="0"/>
              <a:t>DBSCAN (</a:t>
            </a:r>
            <a:r>
              <a:rPr lang="ru-RU" sz="1600" dirty="0"/>
              <a:t>он же Кластер 5 </a:t>
            </a:r>
            <a:r>
              <a:rPr lang="en-US" sz="1600" dirty="0"/>
              <a:t>OPTICS)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Кластер -1 </a:t>
            </a:r>
            <a:r>
              <a:rPr lang="en-US" sz="1600" dirty="0"/>
              <a:t>DBSCAN (</a:t>
            </a:r>
            <a:r>
              <a:rPr lang="ru-RU" sz="1600" dirty="0"/>
              <a:t>в этот же кластер указывали методы </a:t>
            </a:r>
            <a:r>
              <a:rPr lang="en-US" sz="1600" dirty="0"/>
              <a:t>K-Means </a:t>
            </a:r>
            <a:r>
              <a:rPr lang="ru-RU" sz="1600" dirty="0"/>
              <a:t>и </a:t>
            </a:r>
            <a:r>
              <a:rPr lang="en-US" sz="1600" dirty="0"/>
              <a:t>One-Class SVM)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Кластеры 2, 3 и 4 </a:t>
            </a:r>
            <a:r>
              <a:rPr lang="en-US" sz="1600" dirty="0"/>
              <a:t>OPTICS</a:t>
            </a:r>
            <a:r>
              <a:rPr lang="ru-RU" sz="1600" dirty="0"/>
              <a:t> и Кластер 0 </a:t>
            </a:r>
            <a:r>
              <a:rPr lang="en-US" sz="1600" dirty="0"/>
              <a:t>DBSCAN (</a:t>
            </a:r>
            <a:r>
              <a:rPr lang="ru-RU" sz="1600" dirty="0"/>
              <a:t>пересекающийся с 0 и 1 </a:t>
            </a:r>
            <a:r>
              <a:rPr lang="en-US" sz="1600" dirty="0"/>
              <a:t>OPTICS) </a:t>
            </a:r>
            <a:r>
              <a:rPr lang="ru-RU" sz="1600" dirty="0"/>
              <a:t>– малочисленные кластеры, вероятнее могут быть отнесены к аномалиям.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BFF28-79FB-44E2-8A73-809F09FFC6E6}"/>
              </a:ext>
            </a:extLst>
          </p:cNvPr>
          <p:cNvSpPr txBox="1"/>
          <p:nvPr/>
        </p:nvSpPr>
        <p:spPr>
          <a:xfrm>
            <a:off x="423415" y="2107197"/>
            <a:ext cx="5153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Кластер 2 </a:t>
            </a:r>
            <a:r>
              <a:rPr lang="en-US" sz="1600" dirty="0"/>
              <a:t>DBSCAN </a:t>
            </a:r>
            <a:r>
              <a:rPr lang="ru-RU" sz="1600" dirty="0"/>
              <a:t>изображен желтым на рисунке, у данного кластера большая доля животных с надоем ниже среднего - 46,45%, для данных животных рассчитаны следующие значения:</a:t>
            </a:r>
          </a:p>
          <a:p>
            <a:endParaRPr lang="ru-RU" sz="1600" dirty="0"/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9F440932-CE4E-4309-9B23-2B358B5F8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197779"/>
              </p:ext>
            </p:extLst>
          </p:nvPr>
        </p:nvGraphicFramePr>
        <p:xfrm>
          <a:off x="423415" y="3195362"/>
          <a:ext cx="4873515" cy="135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3930">
                  <a:extLst>
                    <a:ext uri="{9D8B030D-6E8A-4147-A177-3AD203B41FA5}">
                      <a16:colId xmlns:a16="http://schemas.microsoft.com/office/drawing/2014/main" val="2248218742"/>
                    </a:ext>
                  </a:extLst>
                </a:gridCol>
                <a:gridCol w="959881">
                  <a:extLst>
                    <a:ext uri="{9D8B030D-6E8A-4147-A177-3AD203B41FA5}">
                      <a16:colId xmlns:a16="http://schemas.microsoft.com/office/drawing/2014/main" val="995807331"/>
                    </a:ext>
                  </a:extLst>
                </a:gridCol>
                <a:gridCol w="1722140">
                  <a:extLst>
                    <a:ext uri="{9D8B030D-6E8A-4147-A177-3AD203B41FA5}">
                      <a16:colId xmlns:a16="http://schemas.microsoft.com/office/drawing/2014/main" val="195685375"/>
                    </a:ext>
                  </a:extLst>
                </a:gridCol>
                <a:gridCol w="677564">
                  <a:extLst>
                    <a:ext uri="{9D8B030D-6E8A-4147-A177-3AD203B41FA5}">
                      <a16:colId xmlns:a16="http://schemas.microsoft.com/office/drawing/2014/main" val="3278957886"/>
                    </a:ext>
                  </a:extLst>
                </a:gridCol>
              </a:tblGrid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Животных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2551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Средняя упитанность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3.260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0931217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Надой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Время надоя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1" u="none" strike="noStrike" dirty="0">
                          <a:effectLst/>
                        </a:rPr>
                        <a:t> 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4373541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Среднее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21,008050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583,320691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4269890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Минимум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0,000000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114,500000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7972501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Медиана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22,375843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602,922535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0482860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Максимум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34,707527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1097,181818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2399242"/>
                  </a:ext>
                </a:extLst>
              </a:tr>
            </a:tbl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9BE8BB-7D09-4C56-836C-E5046D48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061" y="2107197"/>
            <a:ext cx="6079524" cy="46113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0B2EF3-AC6B-4FB8-BCF9-0F6ACFA7849C}"/>
              </a:ext>
            </a:extLst>
          </p:cNvPr>
          <p:cNvSpPr txBox="1"/>
          <p:nvPr/>
        </p:nvSpPr>
        <p:spPr>
          <a:xfrm>
            <a:off x="423415" y="4558196"/>
            <a:ext cx="5153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Кластер 0 </a:t>
            </a:r>
            <a:r>
              <a:rPr lang="en-US" sz="1600" dirty="0"/>
              <a:t>DBSCAN </a:t>
            </a:r>
            <a:r>
              <a:rPr lang="ru-RU" sz="1600" dirty="0"/>
              <a:t>изображен фиолетовым на рисунке, для данных животных рассчитаны следующие значения:</a:t>
            </a:r>
          </a:p>
          <a:p>
            <a:endParaRPr lang="ru-RU" sz="1600" dirty="0"/>
          </a:p>
        </p:txBody>
      </p:sp>
      <p:graphicFrame>
        <p:nvGraphicFramePr>
          <p:cNvPr id="14" name="Таблица 13">
            <a:extLst>
              <a:ext uri="{FF2B5EF4-FFF2-40B4-BE49-F238E27FC236}">
                <a16:creationId xmlns:a16="http://schemas.microsoft.com/office/drawing/2014/main" id="{D7C51BF4-AB02-482F-A3E5-95E2EE5FB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65069"/>
              </p:ext>
            </p:extLst>
          </p:nvPr>
        </p:nvGraphicFramePr>
        <p:xfrm>
          <a:off x="423415" y="5152363"/>
          <a:ext cx="4873515" cy="1351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3930">
                  <a:extLst>
                    <a:ext uri="{9D8B030D-6E8A-4147-A177-3AD203B41FA5}">
                      <a16:colId xmlns:a16="http://schemas.microsoft.com/office/drawing/2014/main" val="2248218742"/>
                    </a:ext>
                  </a:extLst>
                </a:gridCol>
                <a:gridCol w="959881">
                  <a:extLst>
                    <a:ext uri="{9D8B030D-6E8A-4147-A177-3AD203B41FA5}">
                      <a16:colId xmlns:a16="http://schemas.microsoft.com/office/drawing/2014/main" val="995807331"/>
                    </a:ext>
                  </a:extLst>
                </a:gridCol>
                <a:gridCol w="1722140">
                  <a:extLst>
                    <a:ext uri="{9D8B030D-6E8A-4147-A177-3AD203B41FA5}">
                      <a16:colId xmlns:a16="http://schemas.microsoft.com/office/drawing/2014/main" val="195685375"/>
                    </a:ext>
                  </a:extLst>
                </a:gridCol>
                <a:gridCol w="677564">
                  <a:extLst>
                    <a:ext uri="{9D8B030D-6E8A-4147-A177-3AD203B41FA5}">
                      <a16:colId xmlns:a16="http://schemas.microsoft.com/office/drawing/2014/main" val="3278957886"/>
                    </a:ext>
                  </a:extLst>
                </a:gridCol>
              </a:tblGrid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Животных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156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Средняя упитанность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2,98 – 3,02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0931217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1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Надой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Время надоя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b="1" u="none" strike="noStrike" dirty="0">
                          <a:effectLst/>
                        </a:rPr>
                        <a:t> 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4373541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Среднее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24,214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626,836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 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4269890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Минимум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11,553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437,064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7972501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Медиана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24,27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677,91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0482860"/>
                  </a:ext>
                </a:extLst>
              </a:tr>
              <a:tr h="225235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Максимум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34,707527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797.155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2399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78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34A0349-AAB3-47B1-BC0A-C1EF1F2F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114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70C0"/>
                </a:solidFill>
              </a:rPr>
              <a:t>Цель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091C69DC-A052-4DC5-A844-798E0D02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95632"/>
            <a:ext cx="10726271" cy="416010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900" dirty="0"/>
              <a:t> - Выявление групп животных с неявными закономерностями и</a:t>
            </a:r>
            <a:r>
              <a:rPr lang="en-US" sz="1900" dirty="0"/>
              <a:t>/</a:t>
            </a:r>
            <a:r>
              <a:rPr lang="ru-RU" sz="1900" dirty="0"/>
              <a:t>или аномалиями, идентификация животных в найденных группах.</a:t>
            </a:r>
            <a:r>
              <a:rPr lang="en-US" sz="1900" dirty="0"/>
              <a:t> </a:t>
            </a:r>
            <a:endParaRPr lang="ru-RU" sz="19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1900" dirty="0"/>
              <a:t>- Анализ динамики надоев в разрезе фермы и попытаться предсказать будущие значения надоев. </a:t>
            </a:r>
            <a:endParaRPr lang="ru-RU" sz="2000" dirty="0"/>
          </a:p>
          <a:p>
            <a:pPr lvl="1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B6F6-D121-4CCB-979C-735109DF42E6}"/>
              </a:ext>
            </a:extLst>
          </p:cNvPr>
          <p:cNvSpPr txBox="1"/>
          <p:nvPr/>
        </p:nvSpPr>
        <p:spPr>
          <a:xfrm>
            <a:off x="6096000" y="5400339"/>
            <a:ext cx="5468471" cy="1092536"/>
          </a:xfrm>
          <a:prstGeom prst="rect">
            <a:avLst/>
          </a:prstGeom>
          <a:blipFill>
            <a:blip r:embed="rId2">
              <a:alphaModFix amt="11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2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5635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23696E-F0B1-4C7F-9A0D-14E5DF70C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15" y="123566"/>
            <a:ext cx="7511285" cy="5655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347C95-7946-4B86-AF1B-B771926891FF}"/>
              </a:ext>
            </a:extLst>
          </p:cNvPr>
          <p:cNvSpPr txBox="1"/>
          <p:nvPr/>
        </p:nvSpPr>
        <p:spPr>
          <a:xfrm>
            <a:off x="176280" y="248161"/>
            <a:ext cx="4504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Кластер </a:t>
            </a:r>
            <a:r>
              <a:rPr lang="en-US" sz="1600" dirty="0"/>
              <a:t>-1</a:t>
            </a:r>
            <a:r>
              <a:rPr lang="ru-RU" sz="1600" dirty="0"/>
              <a:t> </a:t>
            </a:r>
            <a:r>
              <a:rPr lang="en-US" sz="1600" dirty="0"/>
              <a:t>DBSCAN </a:t>
            </a:r>
            <a:r>
              <a:rPr lang="ru-RU" sz="1600" dirty="0"/>
              <a:t>изображен на рисунке, для данных животных рассчитаны следующие значения:</a:t>
            </a:r>
          </a:p>
          <a:p>
            <a:endParaRPr lang="ru-RU" sz="160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D94CC5F-D4CF-47DF-A215-90453551B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593980"/>
              </p:ext>
            </p:extLst>
          </p:nvPr>
        </p:nvGraphicFramePr>
        <p:xfrm>
          <a:off x="176280" y="1152267"/>
          <a:ext cx="4504435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5523">
                  <a:extLst>
                    <a:ext uri="{9D8B030D-6E8A-4147-A177-3AD203B41FA5}">
                      <a16:colId xmlns:a16="http://schemas.microsoft.com/office/drawing/2014/main" val="794670246"/>
                    </a:ext>
                  </a:extLst>
                </a:gridCol>
                <a:gridCol w="751660">
                  <a:extLst>
                    <a:ext uri="{9D8B030D-6E8A-4147-A177-3AD203B41FA5}">
                      <a16:colId xmlns:a16="http://schemas.microsoft.com/office/drawing/2014/main" val="1154893960"/>
                    </a:ext>
                  </a:extLst>
                </a:gridCol>
                <a:gridCol w="1348567">
                  <a:extLst>
                    <a:ext uri="{9D8B030D-6E8A-4147-A177-3AD203B41FA5}">
                      <a16:colId xmlns:a16="http://schemas.microsoft.com/office/drawing/2014/main" val="4257061141"/>
                    </a:ext>
                  </a:extLst>
                </a:gridCol>
                <a:gridCol w="1218685">
                  <a:extLst>
                    <a:ext uri="{9D8B030D-6E8A-4147-A177-3AD203B41FA5}">
                      <a16:colId xmlns:a16="http://schemas.microsoft.com/office/drawing/2014/main" val="364357668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Животных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2860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1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278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1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Надой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Время надоя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Упитанность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781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Среднее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22,053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625,865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3,146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2915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Минимум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0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9803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Медиана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22,393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621,621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3,125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05104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Максимум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127,435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3592,7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5.0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99738397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90F3CE-D2BC-48C0-BADE-60D4BEA57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1" y="3800684"/>
            <a:ext cx="4571995" cy="22736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AD52B4-1627-429A-A8C0-00B2C1E536D8}"/>
              </a:ext>
            </a:extLst>
          </p:cNvPr>
          <p:cNvSpPr txBox="1"/>
          <p:nvPr/>
        </p:nvSpPr>
        <p:spPr>
          <a:xfrm>
            <a:off x="250410" y="2653986"/>
            <a:ext cx="4504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 надою в данном кластере наблюдается 1,57% животных, с надоем выше </a:t>
            </a:r>
            <a:r>
              <a:rPr lang="ru-RU" sz="1600" dirty="0" err="1"/>
              <a:t>интерквартильного</a:t>
            </a:r>
            <a:r>
              <a:rPr lang="ru-RU" sz="1600" dirty="0"/>
              <a:t> интервала, что доказывает аномалию в данных кластера: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34243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A11B49-0EAC-45B3-A5AB-E5AB6DC49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15" y="90617"/>
            <a:ext cx="7593345" cy="5717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E1719-59C2-422F-8466-B8FA5F91ABF5}"/>
              </a:ext>
            </a:extLst>
          </p:cNvPr>
          <p:cNvSpPr txBox="1"/>
          <p:nvPr/>
        </p:nvSpPr>
        <p:spPr>
          <a:xfrm>
            <a:off x="176280" y="248161"/>
            <a:ext cx="4504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Кластер </a:t>
            </a:r>
            <a:r>
              <a:rPr lang="en-US" sz="1600" dirty="0"/>
              <a:t>OPTICS </a:t>
            </a:r>
            <a:r>
              <a:rPr lang="ru-RU" sz="1600" dirty="0"/>
              <a:t>2 имеет следующие характеристики:</a:t>
            </a:r>
          </a:p>
          <a:p>
            <a:endParaRPr lang="ru-RU" sz="1600" dirty="0"/>
          </a:p>
          <a:p>
            <a:endParaRPr lang="ru-RU" sz="160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E4A0CA6-FA2E-4269-8379-CF621418E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556878"/>
              </p:ext>
            </p:extLst>
          </p:nvPr>
        </p:nvGraphicFramePr>
        <p:xfrm>
          <a:off x="176280" y="911423"/>
          <a:ext cx="4214488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212">
                  <a:extLst>
                    <a:ext uri="{9D8B030D-6E8A-4147-A177-3AD203B41FA5}">
                      <a16:colId xmlns:a16="http://schemas.microsoft.com/office/drawing/2014/main" val="3666606089"/>
                    </a:ext>
                  </a:extLst>
                </a:gridCol>
                <a:gridCol w="703276">
                  <a:extLst>
                    <a:ext uri="{9D8B030D-6E8A-4147-A177-3AD203B41FA5}">
                      <a16:colId xmlns:a16="http://schemas.microsoft.com/office/drawing/2014/main" val="3824827614"/>
                    </a:ext>
                  </a:extLst>
                </a:gridCol>
                <a:gridCol w="1261761">
                  <a:extLst>
                    <a:ext uri="{9D8B030D-6E8A-4147-A177-3AD203B41FA5}">
                      <a16:colId xmlns:a16="http://schemas.microsoft.com/office/drawing/2014/main" val="2479542502"/>
                    </a:ext>
                  </a:extLst>
                </a:gridCol>
                <a:gridCol w="1140239">
                  <a:extLst>
                    <a:ext uri="{9D8B030D-6E8A-4147-A177-3AD203B41FA5}">
                      <a16:colId xmlns:a16="http://schemas.microsoft.com/office/drawing/2014/main" val="31629623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Животных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31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Средняя</a:t>
                      </a:r>
                      <a:r>
                        <a:rPr lang="ru-RU" sz="900" u="none" strike="noStrike" dirty="0">
                          <a:effectLst/>
                        </a:rPr>
                        <a:t> </a:t>
                      </a:r>
                      <a:r>
                        <a:rPr lang="ru-RU" sz="900" b="1" u="none" strike="noStrike" dirty="0">
                          <a:effectLst/>
                        </a:rPr>
                        <a:t>упитанность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3,116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462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Надой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Время</a:t>
                      </a:r>
                      <a:r>
                        <a:rPr lang="ru-RU" sz="900" u="none" strike="noStrike" dirty="0">
                          <a:effectLst/>
                        </a:rPr>
                        <a:t> </a:t>
                      </a:r>
                      <a:r>
                        <a:rPr lang="ru-RU" sz="900" b="1" u="none" strike="noStrike" dirty="0">
                          <a:effectLst/>
                        </a:rPr>
                        <a:t>надоя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614756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Среднее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8,959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384,775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568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Минимум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8,55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372,415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07240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Медиана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8,931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383,607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7594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Максимум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9,494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395,212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1252221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35019DCF-D393-44B9-AE9D-A6462EB7A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132888"/>
              </p:ext>
            </p:extLst>
          </p:nvPr>
        </p:nvGraphicFramePr>
        <p:xfrm>
          <a:off x="176278" y="2682847"/>
          <a:ext cx="4214488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212">
                  <a:extLst>
                    <a:ext uri="{9D8B030D-6E8A-4147-A177-3AD203B41FA5}">
                      <a16:colId xmlns:a16="http://schemas.microsoft.com/office/drawing/2014/main" val="392853414"/>
                    </a:ext>
                  </a:extLst>
                </a:gridCol>
                <a:gridCol w="703276">
                  <a:extLst>
                    <a:ext uri="{9D8B030D-6E8A-4147-A177-3AD203B41FA5}">
                      <a16:colId xmlns:a16="http://schemas.microsoft.com/office/drawing/2014/main" val="3236393974"/>
                    </a:ext>
                  </a:extLst>
                </a:gridCol>
                <a:gridCol w="1261761">
                  <a:extLst>
                    <a:ext uri="{9D8B030D-6E8A-4147-A177-3AD203B41FA5}">
                      <a16:colId xmlns:a16="http://schemas.microsoft.com/office/drawing/2014/main" val="2113772958"/>
                    </a:ext>
                  </a:extLst>
                </a:gridCol>
                <a:gridCol w="1140239">
                  <a:extLst>
                    <a:ext uri="{9D8B030D-6E8A-4147-A177-3AD203B41FA5}">
                      <a16:colId xmlns:a16="http://schemas.microsoft.com/office/drawing/2014/main" val="9081243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Животных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401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Средняя</a:t>
                      </a:r>
                      <a:r>
                        <a:rPr lang="ru-RU" sz="900" u="none" strike="noStrike" dirty="0">
                          <a:effectLst/>
                        </a:rPr>
                        <a:t> </a:t>
                      </a:r>
                      <a:r>
                        <a:rPr lang="ru-RU" sz="900" b="1" u="none" strike="noStrike" dirty="0">
                          <a:effectLst/>
                        </a:rPr>
                        <a:t>упитанность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>
                          <a:effectLst/>
                        </a:rPr>
                        <a:t>3,116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8499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Надой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Время</a:t>
                      </a:r>
                      <a:r>
                        <a:rPr lang="ru-RU" sz="900" u="none" strike="noStrike" dirty="0">
                          <a:effectLst/>
                        </a:rPr>
                        <a:t> </a:t>
                      </a:r>
                      <a:r>
                        <a:rPr lang="ru-RU" sz="900" b="1" u="none" strike="noStrike" dirty="0">
                          <a:effectLst/>
                        </a:rPr>
                        <a:t>надоя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1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87971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Среднее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0,006764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0,29175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113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Минимум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83269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Медиана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85691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Максимум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0,391905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>
                          <a:effectLst/>
                        </a:rPr>
                        <a:t>16,57142</a:t>
                      </a:r>
                      <a:endParaRPr lang="ru-RU" sz="900" b="0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45519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AA508FB-431B-443D-BD0F-8B1B2B369780}"/>
              </a:ext>
            </a:extLst>
          </p:cNvPr>
          <p:cNvSpPr txBox="1"/>
          <p:nvPr/>
        </p:nvSpPr>
        <p:spPr>
          <a:xfrm>
            <a:off x="176279" y="2054423"/>
            <a:ext cx="4504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Кластер </a:t>
            </a:r>
            <a:r>
              <a:rPr lang="en-US" sz="1600" dirty="0"/>
              <a:t>OPTICS 3</a:t>
            </a:r>
            <a:r>
              <a:rPr lang="ru-RU" sz="1600" dirty="0"/>
              <a:t> имеет следующие характеристики:</a:t>
            </a:r>
          </a:p>
          <a:p>
            <a:endParaRPr lang="ru-RU" sz="1600" dirty="0"/>
          </a:p>
          <a:p>
            <a:endParaRPr lang="ru-RU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737E0-46CE-4928-B91D-1F16C1D41F4E}"/>
              </a:ext>
            </a:extLst>
          </p:cNvPr>
          <p:cNvSpPr txBox="1"/>
          <p:nvPr/>
        </p:nvSpPr>
        <p:spPr>
          <a:xfrm>
            <a:off x="149440" y="3950500"/>
            <a:ext cx="4504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В кластере </a:t>
            </a:r>
            <a:r>
              <a:rPr lang="en-US" sz="1600" dirty="0"/>
              <a:t>OPTICS 3 </a:t>
            </a:r>
            <a:r>
              <a:rPr lang="ru-RU" sz="1600" dirty="0"/>
              <a:t>обнаружили тех 400 животных, которые давали пик с </a:t>
            </a:r>
            <a:r>
              <a:rPr lang="ru-RU" sz="1600" dirty="0" err="1"/>
              <a:t>околонулевым</a:t>
            </a:r>
            <a:r>
              <a:rPr lang="ru-RU" sz="1600" dirty="0"/>
              <a:t> надоем в диаграммах распределения разных кластеров.</a:t>
            </a:r>
            <a:r>
              <a:rPr lang="en-US" sz="1600" dirty="0"/>
              <a:t> </a:t>
            </a:r>
            <a:r>
              <a:rPr lang="ru-RU" sz="1600" dirty="0"/>
              <a:t>Кластер </a:t>
            </a:r>
            <a:r>
              <a:rPr lang="en-US" sz="1600" dirty="0"/>
              <a:t>OPTICS 4</a:t>
            </a:r>
            <a:r>
              <a:rPr lang="ru-RU" sz="1600" dirty="0"/>
              <a:t> имеет следующие характеристики</a:t>
            </a:r>
            <a:r>
              <a:rPr lang="en-US" sz="1600" dirty="0"/>
              <a:t> (30,35% </a:t>
            </a:r>
            <a:r>
              <a:rPr lang="ru-RU" sz="1600" dirty="0"/>
              <a:t>животных имеют надой ниже среднего</a:t>
            </a:r>
            <a:r>
              <a:rPr lang="en-US" sz="1600" dirty="0"/>
              <a:t>)</a:t>
            </a:r>
            <a:r>
              <a:rPr lang="ru-RU" sz="1600" dirty="0"/>
              <a:t>:</a:t>
            </a:r>
          </a:p>
        </p:txBody>
      </p:sp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96F6DFF5-A683-41AB-9D93-FA6094265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56550"/>
              </p:ext>
            </p:extLst>
          </p:nvPr>
        </p:nvGraphicFramePr>
        <p:xfrm>
          <a:off x="176278" y="5520160"/>
          <a:ext cx="4214488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212">
                  <a:extLst>
                    <a:ext uri="{9D8B030D-6E8A-4147-A177-3AD203B41FA5}">
                      <a16:colId xmlns:a16="http://schemas.microsoft.com/office/drawing/2014/main" val="392853414"/>
                    </a:ext>
                  </a:extLst>
                </a:gridCol>
                <a:gridCol w="703276">
                  <a:extLst>
                    <a:ext uri="{9D8B030D-6E8A-4147-A177-3AD203B41FA5}">
                      <a16:colId xmlns:a16="http://schemas.microsoft.com/office/drawing/2014/main" val="3236393974"/>
                    </a:ext>
                  </a:extLst>
                </a:gridCol>
                <a:gridCol w="1261761">
                  <a:extLst>
                    <a:ext uri="{9D8B030D-6E8A-4147-A177-3AD203B41FA5}">
                      <a16:colId xmlns:a16="http://schemas.microsoft.com/office/drawing/2014/main" val="2113772958"/>
                    </a:ext>
                  </a:extLst>
                </a:gridCol>
                <a:gridCol w="1140239">
                  <a:extLst>
                    <a:ext uri="{9D8B030D-6E8A-4147-A177-3AD203B41FA5}">
                      <a16:colId xmlns:a16="http://schemas.microsoft.com/office/drawing/2014/main" val="9081243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Животных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1588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Средняя</a:t>
                      </a:r>
                      <a:r>
                        <a:rPr lang="ru-RU" sz="900" u="none" strike="noStrike" dirty="0">
                          <a:effectLst/>
                        </a:rPr>
                        <a:t> </a:t>
                      </a:r>
                      <a:r>
                        <a:rPr lang="ru-RU" sz="900" b="1" u="none" strike="noStrike" dirty="0">
                          <a:effectLst/>
                        </a:rPr>
                        <a:t>упитанность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3,167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8499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Надой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Время</a:t>
                      </a:r>
                      <a:r>
                        <a:rPr lang="ru-RU" sz="900" u="none" strike="noStrike" dirty="0">
                          <a:effectLst/>
                        </a:rPr>
                        <a:t> </a:t>
                      </a:r>
                      <a:r>
                        <a:rPr lang="ru-RU" sz="900" b="1" u="none" strike="noStrike" dirty="0">
                          <a:effectLst/>
                        </a:rPr>
                        <a:t>надоя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900" u="none" strike="noStrike">
                          <a:effectLst/>
                        </a:rPr>
                        <a:t> </a:t>
                      </a:r>
                      <a:endParaRPr lang="ru-RU" sz="900" b="1" i="0" u="none" strike="noStrike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87971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Среднее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21,688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586,298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113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Минимум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0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83269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Медиана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23,246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596,836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85691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b="1" u="none" strike="noStrike" dirty="0">
                          <a:effectLst/>
                        </a:rPr>
                        <a:t>Максимум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900" u="none" strike="noStrike" dirty="0">
                          <a:effectLst/>
                        </a:rPr>
                        <a:t>33,656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985, 666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900" u="none" strike="noStrike" dirty="0">
                          <a:effectLst/>
                        </a:rPr>
                        <a:t> 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1455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13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223A625D-B981-479A-8D0B-00D3D580AA4E}"/>
              </a:ext>
            </a:extLst>
          </p:cNvPr>
          <p:cNvSpPr txBox="1">
            <a:spLocks/>
          </p:cNvSpPr>
          <p:nvPr/>
        </p:nvSpPr>
        <p:spPr>
          <a:xfrm>
            <a:off x="706396" y="159179"/>
            <a:ext cx="5537886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Заключение по аномалиям в поголовье</a:t>
            </a:r>
            <a:endParaRPr lang="ru-RU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02708-72FA-4DD4-BBEB-C4379EDB0F99}"/>
              </a:ext>
            </a:extLst>
          </p:cNvPr>
          <p:cNvSpPr txBox="1"/>
          <p:nvPr/>
        </p:nvSpPr>
        <p:spPr>
          <a:xfrm>
            <a:off x="620927" y="783758"/>
            <a:ext cx="1095014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/>
              <a:t>Таким образом продемонстрирована возможность анализа поголовья с помощью алгоритмов машинного обучения, для возможности передачи целевым специалистам выгружены данные:</a:t>
            </a:r>
          </a:p>
          <a:p>
            <a:pPr>
              <a:lnSpc>
                <a:spcPct val="150000"/>
              </a:lnSpc>
            </a:pPr>
            <a:endParaRPr lang="ru-RU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600" dirty="0"/>
              <a:t>Файл «Кластер 2 DBSCAN (надой ниже среднего).</a:t>
            </a:r>
            <a:r>
              <a:rPr lang="ru-RU" sz="1600" dirty="0" err="1"/>
              <a:t>xlsx</a:t>
            </a:r>
            <a:r>
              <a:rPr lang="ru-RU" sz="1600" dirty="0"/>
              <a:t>» – данные по животным кластера 2 </a:t>
            </a:r>
            <a:r>
              <a:rPr lang="en-US" sz="1600" dirty="0"/>
              <a:t>DBSCAN </a:t>
            </a:r>
            <a:r>
              <a:rPr lang="ru-RU" sz="1600" dirty="0"/>
              <a:t>с надоями ниже среднего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600" dirty="0"/>
              <a:t>Файл «Кластер 0 DBSCAN (надой ниже среднего).</a:t>
            </a:r>
            <a:r>
              <a:rPr lang="ru-RU" sz="1600" dirty="0" err="1"/>
              <a:t>xlsx</a:t>
            </a:r>
            <a:r>
              <a:rPr lang="ru-RU" sz="1600" dirty="0"/>
              <a:t>» – данные по животным кластера 0 </a:t>
            </a:r>
            <a:r>
              <a:rPr lang="en-US" sz="1600" dirty="0"/>
              <a:t>DBSCAN </a:t>
            </a:r>
            <a:r>
              <a:rPr lang="ru-RU" sz="1600" dirty="0"/>
              <a:t>с надоями ниже среднего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600" dirty="0"/>
              <a:t>Файл «Кластер -1 DBSCAN (надой выше </a:t>
            </a:r>
            <a:r>
              <a:rPr lang="ru-RU" sz="1600" dirty="0" err="1"/>
              <a:t>интерквартильного</a:t>
            </a:r>
            <a:r>
              <a:rPr lang="ru-RU" sz="1600" dirty="0"/>
              <a:t>).</a:t>
            </a:r>
            <a:r>
              <a:rPr lang="ru-RU" sz="1600" dirty="0" err="1"/>
              <a:t>xlsx</a:t>
            </a:r>
            <a:r>
              <a:rPr lang="ru-RU" sz="1600" dirty="0"/>
              <a:t>» – данные по животным кластера 0 </a:t>
            </a:r>
            <a:r>
              <a:rPr lang="en-US" sz="1600" dirty="0"/>
              <a:t>DBSCAN </a:t>
            </a:r>
            <a:r>
              <a:rPr lang="ru-RU" sz="1600" dirty="0"/>
              <a:t>с надоями выше </a:t>
            </a:r>
            <a:r>
              <a:rPr lang="ru-RU" sz="1600" dirty="0" err="1"/>
              <a:t>интерквартильного</a:t>
            </a:r>
            <a:endParaRPr lang="ru-RU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600" dirty="0"/>
              <a:t>Файлы «Кластер 2 </a:t>
            </a:r>
            <a:r>
              <a:rPr lang="en-US" sz="1600" dirty="0"/>
              <a:t>OPTICS</a:t>
            </a:r>
            <a:r>
              <a:rPr lang="ru-RU" sz="1600" dirty="0"/>
              <a:t>.</a:t>
            </a:r>
            <a:r>
              <a:rPr lang="ru-RU" sz="1600" dirty="0" err="1"/>
              <a:t>xlsx</a:t>
            </a:r>
            <a:r>
              <a:rPr lang="ru-RU" sz="1600" dirty="0"/>
              <a:t>» и «Кластер 3 </a:t>
            </a:r>
            <a:r>
              <a:rPr lang="en-US" sz="1600" dirty="0"/>
              <a:t>OPTICS</a:t>
            </a:r>
            <a:r>
              <a:rPr lang="ru-RU" sz="1600" dirty="0"/>
              <a:t>.</a:t>
            </a:r>
            <a:r>
              <a:rPr lang="ru-RU" sz="1600" dirty="0" err="1"/>
              <a:t>xlsx</a:t>
            </a:r>
            <a:r>
              <a:rPr lang="ru-RU" sz="1600" dirty="0"/>
              <a:t>»– данные по животным кластеров 2 и 3 </a:t>
            </a:r>
            <a:r>
              <a:rPr lang="en-US" sz="1600" dirty="0"/>
              <a:t>OPTICS</a:t>
            </a:r>
            <a:endParaRPr lang="ru-RU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sz="1600" dirty="0"/>
              <a:t>Файл «Кластер 4 </a:t>
            </a:r>
            <a:r>
              <a:rPr lang="en-US" sz="1600" dirty="0"/>
              <a:t>OPTICS</a:t>
            </a:r>
            <a:r>
              <a:rPr lang="ru-RU" sz="1600" dirty="0"/>
              <a:t> (надой ниже среднего).</a:t>
            </a:r>
            <a:r>
              <a:rPr lang="ru-RU" sz="1600" dirty="0" err="1"/>
              <a:t>xlsx</a:t>
            </a:r>
            <a:r>
              <a:rPr lang="ru-RU" sz="1600" dirty="0"/>
              <a:t>» – данные по животным кластера 4 </a:t>
            </a:r>
            <a:r>
              <a:rPr lang="en-US" sz="1600" dirty="0"/>
              <a:t>OPTICS </a:t>
            </a:r>
            <a:r>
              <a:rPr lang="ru-RU" sz="1600" dirty="0"/>
              <a:t>с надоями ниже среднего</a:t>
            </a:r>
          </a:p>
          <a:p>
            <a:endParaRPr lang="ru-RU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81BB4-DF40-4C77-9C76-9D4B03B07AEF}"/>
              </a:ext>
            </a:extLst>
          </p:cNvPr>
          <p:cNvSpPr txBox="1"/>
          <p:nvPr/>
        </p:nvSpPr>
        <p:spPr>
          <a:xfrm>
            <a:off x="6096000" y="5400339"/>
            <a:ext cx="5468471" cy="1092536"/>
          </a:xfrm>
          <a:prstGeom prst="rect">
            <a:avLst/>
          </a:prstGeom>
          <a:blipFill>
            <a:blip r:embed="rId2">
              <a:alphaModFix amt="11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2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5243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52A4358-3748-4DE5-B6F8-E4EC81B6E46E}"/>
              </a:ext>
            </a:extLst>
          </p:cNvPr>
          <p:cNvSpPr txBox="1">
            <a:spLocks/>
          </p:cNvSpPr>
          <p:nvPr/>
        </p:nvSpPr>
        <p:spPr>
          <a:xfrm>
            <a:off x="706395" y="159179"/>
            <a:ext cx="9104869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Анализ динамики надоев фермы «Вереск»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9501B6-DE07-4A01-A460-587BAA90D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82" y="717042"/>
            <a:ext cx="8673999" cy="61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38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55CA3A-1662-470E-88EA-2A2215DD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38" y="783758"/>
            <a:ext cx="9121924" cy="606239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9E4EA96-83E7-441C-B7D0-CE3205F851E6}"/>
              </a:ext>
            </a:extLst>
          </p:cNvPr>
          <p:cNvSpPr txBox="1">
            <a:spLocks/>
          </p:cNvSpPr>
          <p:nvPr/>
        </p:nvSpPr>
        <p:spPr>
          <a:xfrm>
            <a:off x="706395" y="159179"/>
            <a:ext cx="9104869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Анализ временного ряда фермы «Вереск»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4185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679578-AB66-4607-92EA-5FAA680D6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40" y="417170"/>
            <a:ext cx="9450119" cy="36676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7CA38D-DE16-4BF6-908D-9941E600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04" y="3429000"/>
            <a:ext cx="504895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00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5DD257E-B153-4ACB-9883-8756DBD97380}"/>
              </a:ext>
            </a:extLst>
          </p:cNvPr>
          <p:cNvSpPr txBox="1">
            <a:spLocks/>
          </p:cNvSpPr>
          <p:nvPr/>
        </p:nvSpPr>
        <p:spPr>
          <a:xfrm>
            <a:off x="395416" y="159179"/>
            <a:ext cx="11582399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0070C0"/>
                </a:solidFill>
              </a:rPr>
              <a:t>Предсказание надоев для фермы «Вереск» с помощью модели </a:t>
            </a:r>
            <a:r>
              <a:rPr lang="en-US" sz="2800" b="1" dirty="0">
                <a:solidFill>
                  <a:srgbClr val="0070C0"/>
                </a:solidFill>
              </a:rPr>
              <a:t>SARIMA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4C018C-9233-4277-8F7C-B97BE39DB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930" y="664552"/>
            <a:ext cx="8748139" cy="619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05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02B5E9-D8D7-4919-AC75-E1D06E49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2" y="322717"/>
            <a:ext cx="5185421" cy="31062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28C681-65A1-46BE-AF0D-452FD321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328" y="322717"/>
            <a:ext cx="6220693" cy="58682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165FF3-6872-49C4-9C60-3FE39BD35648}"/>
              </a:ext>
            </a:extLst>
          </p:cNvPr>
          <p:cNvSpPr txBox="1"/>
          <p:nvPr/>
        </p:nvSpPr>
        <p:spPr>
          <a:xfrm>
            <a:off x="548774" y="4635924"/>
            <a:ext cx="4504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Итого: для фермы «Вереск» наилучший результат дала модель </a:t>
            </a:r>
            <a:r>
              <a:rPr lang="en-US" sz="1600" dirty="0"/>
              <a:t>SARIMA</a:t>
            </a:r>
            <a:r>
              <a:rPr lang="ru-RU" sz="1600" dirty="0"/>
              <a:t>.</a:t>
            </a:r>
          </a:p>
          <a:p>
            <a:endParaRPr lang="ru-RU" sz="1600" dirty="0"/>
          </a:p>
          <a:p>
            <a:endParaRPr lang="ru-RU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66B070-EECE-4BB9-B1B2-165E02B7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37" y="5447882"/>
            <a:ext cx="182905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18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0E70865-BF59-440D-8482-B992B25E49C2}"/>
              </a:ext>
            </a:extLst>
          </p:cNvPr>
          <p:cNvSpPr txBox="1">
            <a:spLocks/>
          </p:cNvSpPr>
          <p:nvPr/>
        </p:nvSpPr>
        <p:spPr>
          <a:xfrm>
            <a:off x="706395" y="159179"/>
            <a:ext cx="9104869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Анализ динамики надоев фермы «Ромашка»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2B4176-83F1-49EE-8FF6-A0407E5C8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81" y="816262"/>
            <a:ext cx="8591237" cy="60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7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417AC65-FD78-471C-9BBA-532B68E5DDA4}"/>
              </a:ext>
            </a:extLst>
          </p:cNvPr>
          <p:cNvSpPr txBox="1">
            <a:spLocks/>
          </p:cNvSpPr>
          <p:nvPr/>
        </p:nvSpPr>
        <p:spPr>
          <a:xfrm>
            <a:off x="706395" y="159179"/>
            <a:ext cx="9104869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</a:rPr>
              <a:t>Анализ временного ряда фермы «Ромашка»</a:t>
            </a:r>
            <a:endParaRPr lang="ru-RU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A4F8BC-58B3-4BEA-BA07-D09CA4C3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26" y="783758"/>
            <a:ext cx="9139748" cy="60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43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3C2ED3-FBAE-478A-8FB2-53DDE2B9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1114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70C0"/>
                </a:solidFill>
              </a:rPr>
              <a:t>Исходные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8B1183-3103-48C2-919B-E94295C3B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95632"/>
            <a:ext cx="10726271" cy="539724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1900" dirty="0"/>
              <a:t>Выгрузка данных с 01.08.2019 по 06.10.2022 – по 1947</a:t>
            </a:r>
            <a:r>
              <a:rPr lang="en-US" sz="1900" dirty="0"/>
              <a:t>0</a:t>
            </a:r>
            <a:r>
              <a:rPr lang="ru-RU" sz="1900" dirty="0"/>
              <a:t> голов животных.</a:t>
            </a:r>
            <a:endParaRPr lang="en-US" sz="1900" dirty="0"/>
          </a:p>
          <a:p>
            <a:r>
              <a:rPr lang="ru-RU" sz="1900" dirty="0"/>
              <a:t>Данные по количеству и времени надоя каждого животного</a:t>
            </a:r>
          </a:p>
          <a:p>
            <a:r>
              <a:rPr lang="ru-RU" sz="1900" dirty="0"/>
              <a:t>Данные по упитанности каждого животного</a:t>
            </a:r>
          </a:p>
          <a:p>
            <a:r>
              <a:rPr lang="ru-RU" sz="1900" dirty="0"/>
              <a:t>Данные по случаям: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травм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заболеваний общего характера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смещения сычуга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тимпании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терапии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хромоты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повышенной температуры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вакцинации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смерти</a:t>
            </a:r>
          </a:p>
          <a:p>
            <a:pPr lvl="1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55055-58C1-4197-A22F-EA21C0C574ED}"/>
              </a:ext>
            </a:extLst>
          </p:cNvPr>
          <p:cNvSpPr txBox="1"/>
          <p:nvPr/>
        </p:nvSpPr>
        <p:spPr>
          <a:xfrm>
            <a:off x="6096000" y="5400339"/>
            <a:ext cx="5468471" cy="1092536"/>
          </a:xfrm>
          <a:prstGeom prst="rect">
            <a:avLst/>
          </a:prstGeom>
          <a:blipFill>
            <a:blip r:embed="rId2">
              <a:alphaModFix amt="11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2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474F39-3B31-4707-8BB6-12675F10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1" y="240310"/>
            <a:ext cx="9383434" cy="372479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A15DC8-1423-47E4-8D73-3352344D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327" y="1383096"/>
            <a:ext cx="4107742" cy="51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85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8183CF2C-E76F-4838-B628-43BF305DCE95}"/>
              </a:ext>
            </a:extLst>
          </p:cNvPr>
          <p:cNvSpPr txBox="1">
            <a:spLocks/>
          </p:cNvSpPr>
          <p:nvPr/>
        </p:nvSpPr>
        <p:spPr>
          <a:xfrm>
            <a:off x="395416" y="159179"/>
            <a:ext cx="11582399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0070C0"/>
                </a:solidFill>
              </a:rPr>
              <a:t>Предсказание надоев для фермы «Ромашка» с помощью модели </a:t>
            </a:r>
            <a:r>
              <a:rPr lang="en-US" sz="2800" b="1" dirty="0">
                <a:solidFill>
                  <a:srgbClr val="0070C0"/>
                </a:solidFill>
              </a:rPr>
              <a:t>SARIMA</a:t>
            </a:r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065567-497F-4724-8AE4-47AF48986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7" y="783758"/>
            <a:ext cx="8637457" cy="60742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CE28809-F847-489E-9157-10D9CDCC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1" y="910872"/>
            <a:ext cx="1838582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6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127644-D431-4790-822D-F8F8B821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9" y="148281"/>
            <a:ext cx="7757915" cy="618933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D09313-0BDA-4B31-B80D-DBACDBED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09167"/>
            <a:ext cx="5665547" cy="51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14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27A4505-D557-4513-8DCE-9D3EC2680E5B}"/>
              </a:ext>
            </a:extLst>
          </p:cNvPr>
          <p:cNvSpPr txBox="1">
            <a:spLocks/>
          </p:cNvSpPr>
          <p:nvPr/>
        </p:nvSpPr>
        <p:spPr>
          <a:xfrm>
            <a:off x="395416" y="159179"/>
            <a:ext cx="11582399" cy="624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0070C0"/>
                </a:solidFill>
              </a:rPr>
              <a:t>Предсказание надоев для фермы «Ромашка» с помощью модели </a:t>
            </a:r>
            <a:r>
              <a:rPr lang="en-US" sz="2400" b="1" dirty="0" err="1">
                <a:solidFill>
                  <a:srgbClr val="0070C0"/>
                </a:solidFill>
              </a:rPr>
              <a:t>XGBRegressor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6B654C-D262-4DD9-BC9F-3A7784693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71" y="783758"/>
            <a:ext cx="8637457" cy="60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9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EF40A-3C8B-41A9-BDFB-D237CF0C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760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70C0"/>
                </a:solidFill>
              </a:rPr>
              <a:t>Примененные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8B56B-178D-4EFE-BA17-7B1C21D73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979"/>
            <a:ext cx="10515600" cy="479998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400" dirty="0"/>
              <a:t>Метод корреляции Пирсона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Методы кластеризации: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Метод </a:t>
            </a:r>
            <a:r>
              <a:rPr lang="en-US" sz="2000" dirty="0"/>
              <a:t>K-means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Метод </a:t>
            </a:r>
            <a:r>
              <a:rPr lang="en-US" sz="2000" dirty="0"/>
              <a:t>One-Class SVM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Метод </a:t>
            </a:r>
            <a:r>
              <a:rPr lang="en-US" sz="2000" dirty="0"/>
              <a:t>DBSCAN</a:t>
            </a:r>
          </a:p>
          <a:p>
            <a:pPr lvl="1">
              <a:lnSpc>
                <a:spcPct val="150000"/>
              </a:lnSpc>
            </a:pPr>
            <a:r>
              <a:rPr lang="ru-RU" sz="2000" dirty="0"/>
              <a:t>Метод </a:t>
            </a:r>
            <a:r>
              <a:rPr lang="en-US" sz="2000" dirty="0"/>
              <a:t>OPTICS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400" dirty="0"/>
              <a:t>Методы анализа временных рядов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Методы градиентного </a:t>
            </a:r>
            <a:r>
              <a:rPr lang="ru-RU" sz="2400" dirty="0" err="1"/>
              <a:t>бустинга</a:t>
            </a:r>
            <a:endParaRPr lang="ru-RU" sz="2400" dirty="0"/>
          </a:p>
          <a:p>
            <a:pPr marL="457200" lvl="1" indent="0">
              <a:lnSpc>
                <a:spcPct val="150000"/>
              </a:lnSpc>
              <a:buNone/>
            </a:pP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6853D-D658-450F-8A39-02CA6C04943F}"/>
              </a:ext>
            </a:extLst>
          </p:cNvPr>
          <p:cNvSpPr txBox="1"/>
          <p:nvPr/>
        </p:nvSpPr>
        <p:spPr>
          <a:xfrm>
            <a:off x="6096000" y="5400339"/>
            <a:ext cx="5468471" cy="1092536"/>
          </a:xfrm>
          <a:prstGeom prst="rect">
            <a:avLst/>
          </a:prstGeom>
          <a:blipFill>
            <a:blip r:embed="rId2">
              <a:alphaModFix amt="11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2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596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A7EF702-F148-45C9-9EEA-CA708BBA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795" y="1578199"/>
            <a:ext cx="3884407" cy="3018515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Отражает зависимость признаков друг от друга, значения варьируются от 0 до 1, где 0 – минимальная зависимость (корреляция), 1 – максимальная.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Например на приведенной диаграмме для всего набора анализируемых данных, Смертность животного имеет слабую корреляцию (0,38) с вакцинацией, но эта зависимость больше, чем для других признаков. </a:t>
            </a:r>
          </a:p>
          <a:p>
            <a:pPr marL="0" indent="0">
              <a:buNone/>
            </a:pPr>
            <a:endParaRPr lang="ru-RU" sz="16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3EC18E3-B7AD-49D7-826E-27E063DB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3776831" cy="17104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>
                <a:solidFill>
                  <a:srgbClr val="0070C0"/>
                </a:solidFill>
              </a:rPr>
              <a:t>Метод корреляции Пирсона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E6EC78-2078-47C8-A410-18EF86747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73" y="0"/>
            <a:ext cx="700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1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90CF1AD-FAFF-4EDF-A684-6E7A2333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123"/>
            <a:ext cx="5046233" cy="6810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>
                <a:solidFill>
                  <a:srgbClr val="0070C0"/>
                </a:solidFill>
              </a:rPr>
              <a:t>Методы кластеризации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5F12DC8-B03A-4EDD-9656-2B8BC0F63217}"/>
              </a:ext>
            </a:extLst>
          </p:cNvPr>
          <p:cNvSpPr txBox="1">
            <a:spLocks/>
          </p:cNvSpPr>
          <p:nvPr/>
        </p:nvSpPr>
        <p:spPr>
          <a:xfrm>
            <a:off x="838200" y="897162"/>
            <a:ext cx="10839767" cy="404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dirty="0"/>
              <a:t>Группируют животных в группы (кластеры) в соответствии положением наблюдаемого животного в многомерном пространстве его характеристик.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BD1D1-6F90-4C46-9630-05D150D63822}"/>
              </a:ext>
            </a:extLst>
          </p:cNvPr>
          <p:cNvSpPr txBox="1"/>
          <p:nvPr/>
        </p:nvSpPr>
        <p:spPr>
          <a:xfrm>
            <a:off x="6096000" y="5400339"/>
            <a:ext cx="5468471" cy="1092536"/>
          </a:xfrm>
          <a:prstGeom prst="rect">
            <a:avLst/>
          </a:prstGeom>
          <a:blipFill>
            <a:blip r:embed="rId2">
              <a:alphaModFix amt="11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2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49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D33D84D-AC9C-4735-AD8B-38E7B6E6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72123"/>
            <a:ext cx="3970468" cy="68103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b="1" dirty="0">
                <a:solidFill>
                  <a:srgbClr val="0070C0"/>
                </a:solidFill>
              </a:rPr>
              <a:t>Метод</a:t>
            </a:r>
            <a:r>
              <a:rPr lang="en-US" sz="3200" b="1" dirty="0">
                <a:solidFill>
                  <a:srgbClr val="0070C0"/>
                </a:solidFill>
              </a:rPr>
              <a:t> K-means</a:t>
            </a:r>
            <a:endParaRPr lang="ru-RU" sz="3200" b="1" dirty="0">
              <a:solidFill>
                <a:srgbClr val="0070C0"/>
              </a:solidFill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C339CBAA-441F-4F11-8441-BDFD2FD998C2}"/>
              </a:ext>
            </a:extLst>
          </p:cNvPr>
          <p:cNvSpPr txBox="1">
            <a:spLocks/>
          </p:cNvSpPr>
          <p:nvPr/>
        </p:nvSpPr>
        <p:spPr>
          <a:xfrm>
            <a:off x="516367" y="897162"/>
            <a:ext cx="4418874" cy="5788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z="1600" dirty="0"/>
              <a:t>Данный метод сгруппировал поголовье в 3 кластера, на изображении – визуальное представление на двумерной плоскости всех анализируемых параметров поголовья. Цветами выделены обнаруженные кластеры.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0 -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87.24 %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1 -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10.76 %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600" dirty="0"/>
              <a:t>Кластер 2 -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2.0 %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животных</a:t>
            </a:r>
          </a:p>
          <a:p>
            <a:pPr marL="0" indent="0">
              <a:buNone/>
            </a:pP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076F72-FE4E-4DC2-8AA9-2409BB9E5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41" y="0"/>
            <a:ext cx="7162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45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51A98-09BA-44B9-BC02-DF717ED9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99729" cy="624579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rgbClr val="0070C0"/>
                </a:solidFill>
              </a:rPr>
              <a:t>Интерпретация метода</a:t>
            </a:r>
            <a:r>
              <a:rPr lang="en-US" sz="3200" b="1" dirty="0">
                <a:solidFill>
                  <a:srgbClr val="0070C0"/>
                </a:solidFill>
              </a:rPr>
              <a:t> K-means</a:t>
            </a:r>
            <a:endParaRPr lang="ru-RU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4E9D4-DA03-4FF8-A81D-0F43D7D105C9}"/>
              </a:ext>
            </a:extLst>
          </p:cNvPr>
          <p:cNvSpPr txBox="1"/>
          <p:nvPr/>
        </p:nvSpPr>
        <p:spPr>
          <a:xfrm>
            <a:off x="547400" y="5296930"/>
            <a:ext cx="11043238" cy="1162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/>
              <a:t>Анализ диаграмм распределения среднего надоя и упитанности показывает, что в целом различий по данным показателям между животными разных кластеров нет, характер распределений схож. Тем не менее в кластере 0 есть более 400 животных со средним надоем около 0 л (первый пик на левой диаграмме).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347F25E-FC95-4360-ADFC-B30465A8A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3" y="989704"/>
            <a:ext cx="5607486" cy="41271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265B5B1-D8DD-40E4-B462-F47457E4B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83" y="989704"/>
            <a:ext cx="5672621" cy="41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56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99527B-0547-461A-93FC-90C2387C3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019" y="0"/>
            <a:ext cx="70089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D8E93-4D34-419C-BE90-7B1E1DB971DE}"/>
              </a:ext>
            </a:extLst>
          </p:cNvPr>
          <p:cNvSpPr txBox="1"/>
          <p:nvPr/>
        </p:nvSpPr>
        <p:spPr>
          <a:xfrm>
            <a:off x="547400" y="271849"/>
            <a:ext cx="4635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Построение матрицы корреляции для данного разбиения на группы показывает наиболее сильную корреляцию кластера с Случаями общих заболеваний и Вакцинациями.</a:t>
            </a:r>
            <a:r>
              <a:rPr lang="en-US" sz="1600" dirty="0"/>
              <a:t> </a:t>
            </a:r>
            <a:r>
              <a:rPr lang="ru-RU" sz="1600" dirty="0"/>
              <a:t>Диаграммы распределения для данных признаков представлены ниже: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8CC44D-1027-4173-A591-347DFCA4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41509"/>
            <a:ext cx="5209400" cy="24092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39EC88E-459D-430D-A26D-EB81074EBB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50724"/>
            <a:ext cx="5209400" cy="24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46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1366</Words>
  <Application>Microsoft Office PowerPoint</Application>
  <PresentationFormat>Широкоэкранный</PresentationFormat>
  <Paragraphs>239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Helvetica</vt:lpstr>
      <vt:lpstr>Тема Office</vt:lpstr>
      <vt:lpstr>Анализ аномалий в поголовье крупного рогатого скота</vt:lpstr>
      <vt:lpstr>Цель</vt:lpstr>
      <vt:lpstr>Исходные данные</vt:lpstr>
      <vt:lpstr>Примененные методы</vt:lpstr>
      <vt:lpstr>Метод корреляции Пирсона</vt:lpstr>
      <vt:lpstr>Методы кластеризации</vt:lpstr>
      <vt:lpstr>Метод K-means</vt:lpstr>
      <vt:lpstr>Интерпретация метода K-means</vt:lpstr>
      <vt:lpstr>Презентация PowerPoint</vt:lpstr>
      <vt:lpstr>Презентация PowerPoint</vt:lpstr>
      <vt:lpstr>Интерпретация метода One-Class SVM</vt:lpstr>
      <vt:lpstr>Презентация PowerPoint</vt:lpstr>
      <vt:lpstr>Презентация PowerPoint</vt:lpstr>
      <vt:lpstr>Интерпретация метода DBSCAN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поголовья крупного рогатого скота методами машинного обучения</dc:title>
  <dc:creator>Пурей Роман Павлович</dc:creator>
  <cp:lastModifiedBy>Пурей Роман Павлович</cp:lastModifiedBy>
  <cp:revision>68</cp:revision>
  <dcterms:created xsi:type="dcterms:W3CDTF">2022-11-02T05:41:48Z</dcterms:created>
  <dcterms:modified xsi:type="dcterms:W3CDTF">2022-11-09T13:39:30Z</dcterms:modified>
</cp:coreProperties>
</file>